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Century Schoolbook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CenturySchoolbook-bold.fntdata"/><Relationship Id="rId10" Type="http://schemas.openxmlformats.org/officeDocument/2006/relationships/slide" Target="slides/slide6.xml"/><Relationship Id="rId32" Type="http://schemas.openxmlformats.org/officeDocument/2006/relationships/font" Target="fonts/CenturySchoolbook-regular.fntdata"/><Relationship Id="rId13" Type="http://schemas.openxmlformats.org/officeDocument/2006/relationships/slide" Target="slides/slide9.xml"/><Relationship Id="rId35" Type="http://schemas.openxmlformats.org/officeDocument/2006/relationships/font" Target="fonts/CenturySchoolbook-boldItalic.fntdata"/><Relationship Id="rId12" Type="http://schemas.openxmlformats.org/officeDocument/2006/relationships/slide" Target="slides/slide8.xml"/><Relationship Id="rId34" Type="http://schemas.openxmlformats.org/officeDocument/2006/relationships/font" Target="fonts/CenturySchoolbook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Abdul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a31688b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Chuck</a:t>
            </a:r>
            <a:endParaRPr/>
          </a:p>
        </p:txBody>
      </p:sp>
      <p:sp>
        <p:nvSpPr>
          <p:cNvPr id="176" name="Google Shape;176;g48a31688b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Chuck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Chuck</a:t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needs a microcontroller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a clone of the popular Arduino Uno 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Available for about $15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 enough IO pins to control fairly large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Wrote code in Arduino web ID: conveniently backs up code in the cloud</a:t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88ad5741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88ad5741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IGBT switch is voltage controlled: MC sends a voltage pulse to IGBT to fire a pulse.</a:t>
            </a:r>
            <a:endParaRPr/>
          </a:p>
        </p:txBody>
      </p:sp>
      <p:sp>
        <p:nvSpPr>
          <p:cNvPr id="213" name="Google Shape;213;g488ad5741f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Quickly explain high-level interaction.</a:t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Presenter: Jon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times struggled with poor Matlab documentation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Bluetooth is a cheap solution: $10-15</a:t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Quickly touch on a couple of the GUI items.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Brian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tested the small sub systemes,  integrated sub systems and tested,  example of us testing the magnetic field output- you can see the gauss meter in our coil. </a:t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87aa1a1c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Brian- The relay closes allowing the capacitor to charge, the MC monitors the V on the capacitor through the Charge detection circuit and disables the relay at a predetermined value.  The capacitors are  wired in </a:t>
            </a:r>
            <a:r>
              <a:rPr lang="en-US"/>
              <a:t>parallel</a:t>
            </a:r>
            <a:r>
              <a:rPr lang="en-US"/>
              <a:t> so this would monitor the charge </a:t>
            </a:r>
            <a:r>
              <a:rPr lang="en-US"/>
              <a:t>simultaneously. </a:t>
            </a:r>
            <a:r>
              <a:rPr lang="en-US"/>
              <a:t>We did bench testing on a small scale which turned an LED on and off for a visual confirmation. </a:t>
            </a:r>
            <a:endParaRPr/>
          </a:p>
        </p:txBody>
      </p:sp>
      <p:sp>
        <p:nvSpPr>
          <p:cNvPr id="258" name="Google Shape;258;g487aa1a1c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Abdul</a:t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Brian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Tania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Needs formating </a:t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8a31688b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8a31688b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48a31688b7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87b60bfff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Tania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Add our new challenges from this semester. Feel free to use an extra slide Think of things like measuring current, and alligator clips</a:t>
            </a:r>
            <a:endParaRPr/>
          </a:p>
        </p:txBody>
      </p:sp>
      <p:sp>
        <p:nvSpPr>
          <p:cNvPr id="296" name="Google Shape;296;g487b60bfff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88c7e45b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88c7e45b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488c7e45b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Tania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8a31688b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48a31688b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Abdul</a:t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Abdul</a:t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87aa1a1c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Yan</a:t>
            </a:r>
            <a:endParaRPr/>
          </a:p>
        </p:txBody>
      </p:sp>
      <p:sp>
        <p:nvSpPr>
          <p:cNvPr id="123" name="Google Shape;123;g487aa1a1c3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Slide Presenter;  Yan</a:t>
            </a:r>
            <a:endParaRPr/>
          </a:p>
        </p:txBody>
      </p:sp>
      <p:sp>
        <p:nvSpPr>
          <p:cNvPr id="131" name="Google Shape;1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7aa1a1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 Yan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Please Update</a:t>
            </a:r>
            <a:endParaRPr/>
          </a:p>
        </p:txBody>
      </p:sp>
      <p:sp>
        <p:nvSpPr>
          <p:cNvPr id="140" name="Google Shape;140;g487aa1a1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Chuck</a:t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Presenter; Chuck</a:t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⚫"/>
              <a:defRPr sz="14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⚫"/>
              <a:defRPr sz="1400"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1261872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⚫"/>
              <a:defRPr sz="1400"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126480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Schoolbook"/>
              <a:buNone/>
              <a:defRPr b="0" sz="20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⚫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⚫"/>
              <a:defRPr sz="1400"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⚫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⚫"/>
              <a:defRPr sz="14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1261872" y="36576"/>
            <a:ext cx="94182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Schoolbook"/>
              <a:buNone/>
            </a:pPr>
            <a:r>
              <a:rPr lang="en-US" sz="5400">
                <a:solidFill>
                  <a:schemeClr val="lt2"/>
                </a:solidFill>
              </a:rPr>
              <a:t>High Current Pulse  Generator for the Application of Transcranial Magnetic Stimulation</a:t>
            </a:r>
            <a:endParaRPr/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1261872" y="4078223"/>
            <a:ext cx="94182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232"/>
              <a:buNone/>
            </a:pPr>
            <a:r>
              <a:rPr lang="en-US" sz="1540"/>
              <a:t>Advisor: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ts val="1232"/>
              <a:buNone/>
            </a:pPr>
            <a:r>
              <a:rPr lang="en-US" sz="1540"/>
              <a:t>Professor Mani Mina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ts val="1232"/>
              <a:buNone/>
            </a:pPr>
            <a:r>
              <a:rPr lang="en-US" sz="1540"/>
              <a:t>Clients: 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ts val="1232"/>
              <a:buNone/>
            </a:pPr>
            <a:r>
              <a:rPr lang="en-US" sz="1540"/>
              <a:t>Dr. Priyam Rastogi, Dr. Jayaprakash Selvaraj, Dr. Neelam Prabhu-Gaunkar, Tom Kimler</a:t>
            </a:r>
            <a:endParaRPr sz="1540"/>
          </a:p>
          <a:p>
            <a:pPr indent="0" lvl="0" marL="0" rtl="0" algn="ctr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ts val="1232"/>
              <a:buNone/>
            </a:pPr>
            <a:r>
              <a:rPr lang="en-US" sz="1540"/>
              <a:t>Team Members;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ts val="1232"/>
              <a:buNone/>
            </a:pPr>
            <a:r>
              <a:rPr lang="en-US" sz="1540"/>
              <a:t>Curtis Richards, Yan Wang, Brian Kirkpatrick, Tania Maria Alvarado Carias, Abdul Bahashwan, Jonathan Rothfus</a:t>
            </a:r>
            <a:endParaRPr sz="1540"/>
          </a:p>
          <a:p>
            <a:pPr indent="0" lvl="0" marL="0" rtl="0" algn="ctr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SzPts val="1232"/>
              <a:buNone/>
            </a:pPr>
            <a:r>
              <a:t/>
            </a:r>
            <a:endParaRPr sz="1540"/>
          </a:p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1261872" y="365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Simulation</a:t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2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5599375" y="961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00" y="1691452"/>
            <a:ext cx="10851002" cy="23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284386" y="1159982"/>
            <a:ext cx="2598000" cy="21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963" y="4094777"/>
            <a:ext cx="3738467" cy="255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Power Circuit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25" y="1855475"/>
            <a:ext cx="10319800" cy="38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Rectification Circuit</a:t>
            </a:r>
            <a:endParaRPr/>
          </a:p>
        </p:txBody>
      </p:sp>
      <p:pic>
        <p:nvPicPr>
          <p:cNvPr descr="https://lh6.googleusercontent.com/7okbCZ3a2PDqW75G0tysfsOlyShupHbrAXxWz1u_vYJNcIOLeKhd2Sv2_qL6-_1eW5x7FKQzkUBJ4a8kJKg092Xo5zvZrpZD_a_TckuypkY-BQfTIMH6VsO4ZiwvxjkYCTWmezB-Yhc"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075" y="1765621"/>
            <a:ext cx="9904245" cy="4136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4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Microcontroller</a:t>
            </a:r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1396152" y="1628412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0"/>
              <a:buFont typeface="Arial"/>
              <a:buChar char="•"/>
            </a:pPr>
            <a:r>
              <a:rPr lang="en-US">
                <a:solidFill>
                  <a:schemeClr val="lt2"/>
                </a:solidFill>
              </a:rPr>
              <a:t>A cheap, simple embedded computer</a:t>
            </a:r>
            <a:endParaRPr>
              <a:solidFill>
                <a:schemeClr val="lt2"/>
              </a:solidFill>
            </a:endParaRPr>
          </a:p>
          <a:p>
            <a:pPr indent="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248" y="2091525"/>
            <a:ext cx="4293325" cy="34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1249650" y="652029"/>
            <a:ext cx="9692700" cy="73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Microcontroller</a:t>
            </a:r>
            <a:endParaRPr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1249647" y="1253400"/>
            <a:ext cx="8595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lt2"/>
                </a:solidFill>
              </a:rPr>
              <a:t>Controls TMS pulses by controlling IGBT current switch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905" y="1913793"/>
            <a:ext cx="5325450" cy="46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Microcontroller</a:t>
            </a:r>
            <a:r>
              <a:rPr lang="en-US">
                <a:solidFill>
                  <a:schemeClr val="lt2"/>
                </a:solidFill>
              </a:rPr>
              <a:t> System Diagram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025" y="1658507"/>
            <a:ext cx="8686800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Graphical User Interface (GUI)</a:t>
            </a:r>
            <a:endParaRPr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1396152" y="1628412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</a:pPr>
            <a:r>
              <a:rPr lang="en-US" sz="2200">
                <a:solidFill>
                  <a:schemeClr val="lt2"/>
                </a:solidFill>
              </a:rPr>
              <a:t>Built with Matlab r2017b using the App Designer Framework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-"/>
            </a:pPr>
            <a:r>
              <a:rPr lang="en-US" sz="2200">
                <a:solidFill>
                  <a:schemeClr val="lt2"/>
                </a:solidFill>
              </a:rPr>
              <a:t>Quickly get basic GUI items in place, code behavior</a:t>
            </a:r>
            <a:endParaRPr sz="2200">
              <a:solidFill>
                <a:schemeClr val="lt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-210819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•"/>
            </a:pPr>
            <a:r>
              <a:rPr lang="en-US" sz="2200">
                <a:solidFill>
                  <a:schemeClr val="lt2"/>
                </a:solidFill>
              </a:rPr>
              <a:t>Communicates with Microcontroller via Bluetooth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-"/>
            </a:pPr>
            <a:r>
              <a:rPr lang="en-US" sz="2200">
                <a:solidFill>
                  <a:schemeClr val="lt2"/>
                </a:solidFill>
              </a:rPr>
              <a:t>Wireless provides convenience and safety 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234" name="Google Shape;234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b="0" l="0" r="63982" t="0"/>
          <a:stretch/>
        </p:blipFill>
        <p:spPr>
          <a:xfrm>
            <a:off x="9400925" y="1542625"/>
            <a:ext cx="1125000" cy="11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2325" y="362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Graphical User Interface (GUI)</a:t>
            </a:r>
            <a:endParaRPr/>
          </a:p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225" y="1752707"/>
            <a:ext cx="828675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Operational Testing Overview</a:t>
            </a:r>
            <a:endParaRPr/>
          </a:p>
        </p:txBody>
      </p:sp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815975" y="1752275"/>
            <a:ext cx="6907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Testing compartmentalized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Test to Ensure Everything </a:t>
            </a:r>
            <a:r>
              <a:rPr lang="en-US" sz="2200">
                <a:solidFill>
                  <a:schemeClr val="lt2"/>
                </a:solidFill>
              </a:rPr>
              <a:t>was Working as Designed</a:t>
            </a:r>
            <a:r>
              <a:rPr lang="en-US" sz="2200">
                <a:solidFill>
                  <a:schemeClr val="lt2"/>
                </a:solidFill>
              </a:rPr>
              <a:t>                        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Monitoring outputs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252" name="Google Shape;252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75" y="4164887"/>
            <a:ext cx="6907203" cy="213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975" y="2482150"/>
            <a:ext cx="2829352" cy="2891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1249680" y="21547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Micro-Controller Integration </a:t>
            </a:r>
            <a:r>
              <a:rPr lang="en-US">
                <a:solidFill>
                  <a:schemeClr val="lt2"/>
                </a:solidFill>
              </a:rPr>
              <a:t>Testing</a:t>
            </a:r>
            <a:endParaRPr/>
          </a:p>
        </p:txBody>
      </p:sp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1249680" y="1858962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775" y="1669399"/>
            <a:ext cx="6542975" cy="48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249680" y="81757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Sub-Teams</a:t>
            </a:r>
            <a:endParaRPr/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442186" y="1402933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Power Circuit</a:t>
            </a:r>
            <a:endParaRPr sz="2000">
              <a:solidFill>
                <a:schemeClr val="lt2"/>
              </a:solidFill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Rectification Circuit</a:t>
            </a:r>
            <a:endParaRPr sz="2000">
              <a:solidFill>
                <a:schemeClr val="lt2"/>
              </a:solidFill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Microcontroller Team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Chassis Team</a:t>
            </a:r>
            <a:endParaRPr/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Capacitor Testing</a:t>
            </a:r>
            <a:endParaRPr/>
          </a:p>
        </p:txBody>
      </p:sp>
      <p:sp>
        <p:nvSpPr>
          <p:cNvPr id="270" name="Google Shape;270;p32"/>
          <p:cNvSpPr txBox="1"/>
          <p:nvPr>
            <p:ph idx="1" type="body"/>
          </p:nvPr>
        </p:nvSpPr>
        <p:spPr>
          <a:xfrm>
            <a:off x="1249675" y="1858950"/>
            <a:ext cx="622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Successfully Charged the Capacitor through	 the Rectification Circuit to 240 V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Accurately Measured the Voltage of the Capacitor with an Analog Voltmeter 			        and Digital Multimeter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Charging Time is Approximately 10 seconds</a:t>
            </a:r>
            <a:endParaRPr/>
          </a:p>
        </p:txBody>
      </p:sp>
      <p:pic>
        <p:nvPicPr>
          <p:cNvPr descr="https://lh5.googleusercontent.com/aG7292xiOHlZeIxzjpOeIaBKTa3ijE3FJfMH1b2DIlXeDSeAmWmlmiJMx6vIvTgLM_DVbjwyxRUBdMV_vopiaZ8AvvWKrba-v8jSS7inZte7mBHqmSRzqUaEG-4YRbcr7RExhdnj3Aw" id="271" name="Google Shape;271;p32"/>
          <p:cNvPicPr preferRelativeResize="0"/>
          <p:nvPr/>
        </p:nvPicPr>
        <p:blipFill rotWithShape="1">
          <a:blip r:embed="rId3">
            <a:alphaModFix/>
          </a:blip>
          <a:srcRect b="0" l="0" r="0" t="18936"/>
          <a:stretch/>
        </p:blipFill>
        <p:spPr>
          <a:xfrm>
            <a:off x="7741925" y="526575"/>
            <a:ext cx="3200400" cy="325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Cqh8Y_A7m04rhoU7UUCUmvOFzdyAFsny4gpKmm66pnuSsZPQVkDZz4VZ__cVd0_PEGJ5pVCLlH0pIlX1CMu8vGw90v6eK-lqfdJDccJTrXUefeJ3biy-svQRzXB7tuk0dZsWOPCh3UU" id="272" name="Google Shape;27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2857" y="3946954"/>
            <a:ext cx="343852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2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IGBT Testing</a:t>
            </a:r>
            <a:endParaRPr/>
          </a:p>
        </p:txBody>
      </p:sp>
      <p:sp>
        <p:nvSpPr>
          <p:cNvPr id="280" name="Google Shape;280;p33"/>
          <p:cNvSpPr txBox="1"/>
          <p:nvPr>
            <p:ph idx="1" type="body"/>
          </p:nvPr>
        </p:nvSpPr>
        <p:spPr>
          <a:xfrm>
            <a:off x="1249675" y="1858950"/>
            <a:ext cx="733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Sent a Square Wave into the Gate 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with a D.C. Source as Input and 			     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recorded the Output with the use of an Oscilloscope</a:t>
            </a:r>
            <a:endParaRPr/>
          </a:p>
        </p:txBody>
      </p:sp>
      <p:pic>
        <p:nvPicPr>
          <p:cNvPr descr="https://lh5.googleusercontent.com/ry-Wv9ooWTp0E5Jv90ei2PEK9OonOHqjp1t7Qydw_l5C8EqIRlE2VBTMqeBZzWDeCeRuNIafPxgyXulMisoBsG7WTGB9o_cO2Zr_IdBMATDPo6NxRLaf5j5JasyPeul2CemjuGySbDc" id="281" name="Google Shape;2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4343" y="352785"/>
            <a:ext cx="3514724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h5DRuSp59vmaFab13M5TtqU4Vv9t08i54Vts1Segs0WMYxicuwB0sLydS2tQQAZnVyZvttAtqZGVq6ZFwpMKXgeBEncXRXPcgD0llbKaHAkUMTtKvcOHAmBAPeyQeiH4zxnsuuguKcE" id="282" name="Google Shape;28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7480" y="3678508"/>
            <a:ext cx="3954629" cy="2964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z_vrmW9w-QO680b460pcIE57oKNFww0aAFkx93hHBu14BT2OlpnkH4yO17NqpszLnGfolt4OQ6_9XuILVpfzuj19LvxAXeBz8UIZ_SHD-rjmTkoXsKMkBgq6aH6mdCWIfC1W3QbKs_w" id="283" name="Google Shape;28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3035" y="3556430"/>
            <a:ext cx="412432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33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34"/>
          <p:cNvSpPr txBox="1"/>
          <p:nvPr>
            <p:ph type="title"/>
          </p:nvPr>
        </p:nvSpPr>
        <p:spPr>
          <a:xfrm>
            <a:off x="1249680" y="21547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Safety</a:t>
            </a:r>
            <a:endParaRPr/>
          </a:p>
        </p:txBody>
      </p:sp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1249675" y="1858950"/>
            <a:ext cx="733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Lock Out Tag Out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IEEE Standard Test Procedures and Requirements for High-Voltage Alternating-Current Table Terminations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IEEE Standard for Digital Recorders for Measurements in High-Voltage Impulse Tests</a:t>
            </a:r>
            <a:endParaRPr sz="2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1249680" y="21547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Technical Challenges</a:t>
            </a:r>
            <a:endParaRPr/>
          </a:p>
        </p:txBody>
      </p:sp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1396150" y="1660050"/>
            <a:ext cx="8595300" cy="4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The Secondary and Primary Coils of the Transformer were Electrostatically Isolated</a:t>
            </a:r>
            <a:endParaRPr/>
          </a:p>
          <a:p>
            <a:pPr indent="-182880" lvl="0" marL="18288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Mounting of Capacitors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Resistor Size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MC signal boost circuit - op-amp blew up</a:t>
            </a:r>
            <a:endParaRPr sz="2200">
              <a:solidFill>
                <a:schemeClr val="lt2"/>
              </a:solidFill>
            </a:endParaRPr>
          </a:p>
          <a:p>
            <a:pPr indent="0" lvl="0" marL="73152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Op-amp ground &amp; circuit ground difference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Transistor Malfunctions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300" name="Google Shape;300;p35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35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/>
          <p:nvPr>
            <p:ph type="title"/>
          </p:nvPr>
        </p:nvSpPr>
        <p:spPr>
          <a:xfrm>
            <a:off x="1191600" y="277175"/>
            <a:ext cx="98088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Technical Challenges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8" name="Google Shape;308;p36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36"/>
          <p:cNvPicPr preferRelativeResize="0"/>
          <p:nvPr/>
        </p:nvPicPr>
        <p:blipFill rotWithShape="1">
          <a:blip r:embed="rId3">
            <a:alphaModFix/>
          </a:blip>
          <a:srcRect b="15119" l="19839" r="25851" t="21218"/>
          <a:stretch/>
        </p:blipFill>
        <p:spPr>
          <a:xfrm>
            <a:off x="6949233" y="2827200"/>
            <a:ext cx="4073841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6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  <p:pic>
        <p:nvPicPr>
          <p:cNvPr id="311" name="Google Shape;3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750" y="277176"/>
            <a:ext cx="3207650" cy="23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/>
          <p:nvPr>
            <p:ph idx="1" type="body"/>
          </p:nvPr>
        </p:nvSpPr>
        <p:spPr>
          <a:xfrm>
            <a:off x="1191600" y="1882500"/>
            <a:ext cx="8595300" cy="4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18288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Measuring current through the coil</a:t>
            </a:r>
            <a:endParaRPr sz="2200">
              <a:solidFill>
                <a:schemeClr val="lt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Small resistors</a:t>
            </a:r>
            <a:endParaRPr sz="2200">
              <a:solidFill>
                <a:schemeClr val="lt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Long wire</a:t>
            </a:r>
            <a:endParaRPr sz="2200">
              <a:solidFill>
                <a:schemeClr val="lt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Gauss meter</a:t>
            </a:r>
            <a:endParaRPr sz="2200">
              <a:solidFill>
                <a:schemeClr val="lt2"/>
              </a:solidFill>
            </a:endParaRPr>
          </a:p>
          <a:p>
            <a:pPr indent="-20320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Alligator clips blowing up</a:t>
            </a:r>
            <a:endParaRPr sz="2200">
              <a:solidFill>
                <a:schemeClr val="lt2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Replaced alligator clips with large </a:t>
            </a:r>
            <a:endParaRPr sz="2200">
              <a:solidFill>
                <a:schemeClr val="lt2"/>
              </a:solidFill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terminal buses</a:t>
            </a:r>
            <a:endParaRPr sz="2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Results</a:t>
            </a:r>
            <a:endParaRPr/>
          </a:p>
        </p:txBody>
      </p:sp>
      <p:sp>
        <p:nvSpPr>
          <p:cNvPr id="318" name="Google Shape;318;p3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3">
            <a:alphaModFix/>
          </a:blip>
          <a:srcRect b="-3570" l="0" r="0" t="3570"/>
          <a:stretch/>
        </p:blipFill>
        <p:spPr>
          <a:xfrm>
            <a:off x="1506825" y="3566862"/>
            <a:ext cx="4265426" cy="31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6900" y="4596550"/>
            <a:ext cx="4265426" cy="207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050" y="215475"/>
            <a:ext cx="2881032" cy="42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>
            <p:ph idx="1" type="body"/>
          </p:nvPr>
        </p:nvSpPr>
        <p:spPr>
          <a:xfrm>
            <a:off x="1423177" y="1541037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Peak Magnitudes Reached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1970 A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0.56 Teslas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B=μnI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323" name="Google Shape;323;p37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/>
          <p:nvPr>
            <p:ph type="title"/>
          </p:nvPr>
        </p:nvSpPr>
        <p:spPr>
          <a:xfrm>
            <a:off x="1249680" y="526890"/>
            <a:ext cx="9692640" cy="5804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Questions?</a:t>
            </a:r>
            <a:endParaRPr/>
          </a:p>
        </p:txBody>
      </p:sp>
      <p:sp>
        <p:nvSpPr>
          <p:cNvPr id="329" name="Google Shape;329;p3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38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  <p:pic>
        <p:nvPicPr>
          <p:cNvPr id="331" name="Google Shape;3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050" y="526900"/>
            <a:ext cx="5709444" cy="580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type="title"/>
          </p:nvPr>
        </p:nvSpPr>
        <p:spPr>
          <a:xfrm>
            <a:off x="1249680" y="526890"/>
            <a:ext cx="9692700" cy="5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Calculations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Capacitor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C = I</a:t>
            </a:r>
            <a:r>
              <a:rPr baseline="-25000" lang="en-US" sz="2200">
                <a:solidFill>
                  <a:schemeClr val="lt2"/>
                </a:solidFill>
              </a:rPr>
              <a:t>peak</a:t>
            </a:r>
            <a:r>
              <a:rPr lang="en-US" sz="2200">
                <a:solidFill>
                  <a:schemeClr val="lt2"/>
                </a:solidFill>
              </a:rPr>
              <a:t>(Average time(t))  / △V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C = 2000A*(.0004 sec)/(240V-190V)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C = .016 F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Magnetic Field to Coil Current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B = μnI  ; n = N/l = 16/7.5 cm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B = .56 Tesla 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I = .56 T/(.0002848)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 sz="2200">
                <a:solidFill>
                  <a:schemeClr val="lt2"/>
                </a:solidFill>
              </a:rPr>
              <a:t>			I = 1970 A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337" name="Google Shape;337;p39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39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Functional Requirements</a:t>
            </a:r>
            <a:endParaRPr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421027" y="1541037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Peak Current 2000 Amperes Sustained for 400 Microseconds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Rise or Fall Time of 100 Microseconds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Machine Powered by a 120 V</a:t>
            </a:r>
            <a:r>
              <a:rPr baseline="-25000" lang="en-US" sz="2200">
                <a:solidFill>
                  <a:schemeClr val="lt2"/>
                </a:solidFill>
              </a:rPr>
              <a:t>rms</a:t>
            </a:r>
            <a:r>
              <a:rPr lang="en-US" sz="2200">
                <a:solidFill>
                  <a:schemeClr val="lt2"/>
                </a:solidFill>
              </a:rPr>
              <a:t> Wall Outlet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10 Pulses a Minute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Graphical User Interface (GUI)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Machine can Accept a Wide Range of Inductive Coil Designs</a:t>
            </a:r>
            <a:endParaRPr/>
          </a:p>
          <a:p>
            <a:pPr indent="-71119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Non-Functional Requirements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396152" y="1628412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Multiple Rectifiers are Available for Backup in the Event of Damage</a:t>
            </a:r>
            <a:endParaRPr/>
          </a:p>
          <a:p>
            <a:pPr indent="-18288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User Friendly GUI </a:t>
            </a:r>
            <a:endParaRPr/>
          </a:p>
          <a:p>
            <a:pPr indent="-18288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Heavy Duty Chassis</a:t>
            </a:r>
            <a:endParaRPr/>
          </a:p>
          <a:p>
            <a:pPr indent="-18288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Built in Analog Voltmeter</a:t>
            </a:r>
            <a:endParaRPr/>
          </a:p>
          <a:p>
            <a:pPr indent="-18288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Less Expensive than Similar Generators on the Market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 rot="-5400000">
            <a:off x="9959353" y="41989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1249680" y="21547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Constraints and Considerations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396152" y="1628412"/>
            <a:ext cx="8595300" cy="43512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49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1828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Managing an Achievable Scope</a:t>
            </a:r>
            <a:endParaRPr sz="2200">
              <a:solidFill>
                <a:schemeClr val="lt2"/>
              </a:solidFill>
            </a:endParaRPr>
          </a:p>
          <a:p>
            <a:pPr indent="-20320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The Cost of an Experimental Design</a:t>
            </a:r>
            <a:endParaRPr/>
          </a:p>
          <a:p>
            <a:pPr indent="-20320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Time Constraints</a:t>
            </a:r>
            <a:endParaRPr/>
          </a:p>
          <a:p>
            <a:pPr indent="-231140" lvl="0" marL="18288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lt2"/>
                </a:solidFill>
              </a:rPr>
              <a:t>Component Availability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Project Milestones Spring 2018</a:t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1396152" y="1965755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2"/>
              <a:buChar char="•"/>
            </a:pPr>
            <a:r>
              <a:rPr lang="en-US" sz="1540">
                <a:solidFill>
                  <a:schemeClr val="lt2"/>
                </a:solidFill>
              </a:rPr>
              <a:t>Circuit Design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</a:rPr>
              <a:t>Completed Week 8</a:t>
            </a:r>
            <a:endParaRPr/>
          </a:p>
          <a:p>
            <a:pPr indent="-182880" lvl="0" marL="18288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SzPts val="1232"/>
              <a:buChar char="•"/>
            </a:pPr>
            <a:r>
              <a:rPr lang="en-US" sz="1540">
                <a:solidFill>
                  <a:schemeClr val="lt2"/>
                </a:solidFill>
              </a:rPr>
              <a:t>Components and Budget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</a:rPr>
              <a:t>Approved Week 9</a:t>
            </a:r>
            <a:endParaRPr/>
          </a:p>
          <a:p>
            <a:pPr indent="-182880" lvl="0" marL="18288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SzPts val="1232"/>
              <a:buChar char="•"/>
            </a:pPr>
            <a:r>
              <a:rPr lang="en-US" sz="1540">
                <a:solidFill>
                  <a:schemeClr val="lt2"/>
                </a:solidFill>
              </a:rPr>
              <a:t>Components Received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</a:rPr>
              <a:t>Week 11</a:t>
            </a:r>
            <a:endParaRPr/>
          </a:p>
          <a:p>
            <a:pPr indent="-182880" lvl="0" marL="18288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SzPts val="1232"/>
              <a:buChar char="•"/>
            </a:pPr>
            <a:r>
              <a:rPr lang="en-US" sz="1540">
                <a:solidFill>
                  <a:schemeClr val="lt2"/>
                </a:solidFill>
              </a:rPr>
              <a:t>Circuit Wiring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</a:rPr>
              <a:t>Completed Week 14</a:t>
            </a:r>
            <a:endParaRPr/>
          </a:p>
          <a:p>
            <a:pPr indent="-182880" lvl="0" marL="18288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SzPts val="1232"/>
              <a:buChar char="•"/>
            </a:pPr>
            <a:r>
              <a:rPr lang="en-US" sz="1540">
                <a:solidFill>
                  <a:schemeClr val="lt2"/>
                </a:solidFill>
              </a:rPr>
              <a:t>Operational Testing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2"/>
                </a:solidFill>
              </a:rPr>
              <a:t>Completed Week 15</a:t>
            </a:r>
            <a:endParaRPr/>
          </a:p>
        </p:txBody>
      </p:sp>
      <p:pic>
        <p:nvPicPr>
          <p:cNvPr descr="https://lh6.googleusercontent.com/tEnjl3peWt0kFd27i7gJNwKgi3txco2qPrGnI52Fzt7FfZj_eaACrx5Y9uJmEeE_4wWx4gUanZOxZhQ5ULjPKm50B86K-JzUBQKTuz34P1S0CL7dBeN4lDUgK7gTJEj5eN5sf7I4xNw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023" y="1965755"/>
            <a:ext cx="6219825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1249680" y="21547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Project Milestones Fall 2018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1396152" y="1965755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2"/>
              <a:buChar char="•"/>
            </a:pPr>
            <a:r>
              <a:rPr lang="en-US" sz="1540">
                <a:solidFill>
                  <a:schemeClr val="lt2"/>
                </a:solidFill>
              </a:rPr>
              <a:t>Test and improve</a:t>
            </a:r>
            <a:endParaRPr sz="154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">
                <a:solidFill>
                  <a:schemeClr val="lt2"/>
                </a:solidFill>
              </a:rPr>
              <a:t>Completed week 38</a:t>
            </a:r>
            <a:endParaRPr sz="154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0">
              <a:solidFill>
                <a:schemeClr val="lt2"/>
              </a:solidFill>
            </a:endParaRPr>
          </a:p>
          <a:p>
            <a:pPr indent="-202438" lvl="0" marL="18288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40"/>
              <a:buChar char="•"/>
            </a:pPr>
            <a:r>
              <a:rPr lang="en-US" sz="1540">
                <a:solidFill>
                  <a:schemeClr val="lt2"/>
                </a:solidFill>
              </a:rPr>
              <a:t>Additional designs</a:t>
            </a:r>
            <a:endParaRPr sz="154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">
                <a:solidFill>
                  <a:schemeClr val="lt2"/>
                </a:solidFill>
              </a:rPr>
              <a:t>Completed week 35</a:t>
            </a:r>
            <a:endParaRPr sz="154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0">
              <a:solidFill>
                <a:schemeClr val="lt2"/>
              </a:solidFill>
            </a:endParaRPr>
          </a:p>
          <a:p>
            <a:pPr indent="-202438" lvl="0" marL="18288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40"/>
              <a:buChar char="•"/>
            </a:pPr>
            <a:r>
              <a:rPr lang="en-US" sz="1540">
                <a:solidFill>
                  <a:schemeClr val="lt2"/>
                </a:solidFill>
              </a:rPr>
              <a:t>Final testing</a:t>
            </a:r>
            <a:endParaRPr sz="154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">
                <a:solidFill>
                  <a:schemeClr val="lt2"/>
                </a:solidFill>
              </a:rPr>
              <a:t>	Completed week 38</a:t>
            </a:r>
            <a:endParaRPr sz="154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0">
              <a:solidFill>
                <a:schemeClr val="lt2"/>
              </a:solidFill>
            </a:endParaRPr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075" y="1965750"/>
            <a:ext cx="6858075" cy="25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1249680" y="21547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Past Project Designs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1396152" y="1628412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Past Senior Design Teams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Lower Peak Current Goal (&lt;1000 A)</a:t>
            </a:r>
            <a:endParaRPr sz="2200">
              <a:solidFill>
                <a:schemeClr val="lt2"/>
              </a:solidFill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>
                <a:solidFill>
                  <a:schemeClr val="lt2"/>
                </a:solidFill>
              </a:rPr>
              <a:t>Original Design</a:t>
            </a:r>
            <a:endParaRPr sz="22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Unable to Source Thyristors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0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lt2"/>
                </a:solidFill>
              </a:rPr>
              <a:t>Block Diagram of Circuit</a:t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54329" y="2245836"/>
            <a:ext cx="2357628" cy="914400"/>
          </a:xfrm>
          <a:prstGeom prst="rect">
            <a:avLst/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Wall Outlet/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Input</a:t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3252597" y="2245836"/>
            <a:ext cx="2357628" cy="914400"/>
          </a:xfrm>
          <a:prstGeom prst="rect">
            <a:avLst/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Rectification Circuit</a:t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5941315" y="2245836"/>
            <a:ext cx="2357628" cy="914400"/>
          </a:xfrm>
          <a:prstGeom prst="rect">
            <a:avLst/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Power Circuit </a:t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8630033" y="2245836"/>
            <a:ext cx="2357628" cy="914400"/>
          </a:xfrm>
          <a:prstGeom prst="rect">
            <a:avLst/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Output/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Coils  </a:t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4596915" y="4052231"/>
            <a:ext cx="2357700" cy="914400"/>
          </a:xfrm>
          <a:prstGeom prst="rect">
            <a:avLst/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Micro-Controller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5665852" y="2600325"/>
            <a:ext cx="219836" cy="2054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2867216" y="2600325"/>
            <a:ext cx="219836" cy="2054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8354570" y="2600325"/>
            <a:ext cx="219836" cy="2054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8" name="Google Shape;168;p21"/>
          <p:cNvSpPr/>
          <p:nvPr/>
        </p:nvSpPr>
        <p:spPr>
          <a:xfrm rot="-5400000">
            <a:off x="2181288" y="3619321"/>
            <a:ext cx="1577275" cy="2054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9" name="Google Shape;169;p21"/>
          <p:cNvSpPr/>
          <p:nvPr/>
        </p:nvSpPr>
        <p:spPr>
          <a:xfrm rot="10800000">
            <a:off x="3072550" y="4406675"/>
            <a:ext cx="1446900" cy="20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0" name="Google Shape;170;p21"/>
          <p:cNvSpPr/>
          <p:nvPr/>
        </p:nvSpPr>
        <p:spPr>
          <a:xfrm rot="-5400000">
            <a:off x="7675851" y="3612038"/>
            <a:ext cx="1577275" cy="2054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1"/>
          <p:cNvSpPr txBox="1"/>
          <p:nvPr>
            <p:ph idx="11" type="ftr"/>
          </p:nvPr>
        </p:nvSpPr>
        <p:spPr>
          <a:xfrm rot="-5400000">
            <a:off x="9959328" y="4046550"/>
            <a:ext cx="358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SDDEC18-04     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7046276" y="4406675"/>
            <a:ext cx="1315500" cy="20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