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5" r:id="rId6"/>
    <p:sldId id="266" r:id="rId7"/>
    <p:sldId id="268" r:id="rId8"/>
    <p:sldId id="267" r:id="rId9"/>
    <p:sldId id="269" r:id="rId10"/>
    <p:sldId id="271" r:id="rId11"/>
    <p:sldId id="272" r:id="rId12"/>
    <p:sldId id="274" r:id="rId13"/>
    <p:sldId id="275" r:id="rId14"/>
    <p:sldId id="276" r:id="rId15"/>
    <p:sldId id="283" r:id="rId16"/>
    <p:sldId id="278" r:id="rId17"/>
    <p:sldId id="279" r:id="rId18"/>
    <p:sldId id="277" r:id="rId19"/>
    <p:sldId id="280" r:id="rId20"/>
    <p:sldId id="264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 autoAdjust="0"/>
    <p:restoredTop sz="95262" autoAdjust="0"/>
  </p:normalViewPr>
  <p:slideViewPr>
    <p:cSldViewPr snapToGrid="0">
      <p:cViewPr>
        <p:scale>
          <a:sx n="57" d="100"/>
          <a:sy n="57" d="100"/>
        </p:scale>
        <p:origin x="173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89A75-9C30-48FE-92A4-C3F9D691896E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BBD1-BB5A-4F03-9AD8-2EE472E75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8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5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Abdul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7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1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3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7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Tania &amp; Chuck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8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3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7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Abdul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Abdul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2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BBD1-BB5A-4F03-9AD8-2EE472E75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64B382C-1699-4612-94F5-FCF17ECD17F2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3321-542B-44FB-A4FC-E245AAD7BAB0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DA23-CB9C-4738-8808-BB5B5B1EEC05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0299-571E-4ADE-B6E7-CB1CE6A0A32A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06F-A7C0-4EE5-9BD1-FF9BC3DDA735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B66C-DD32-42FA-987B-8750F8748302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41FB-9BF3-4FEE-B7A8-F4F5E609A2C4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3ADB-58A5-4DB8-BA93-046A56F2C80D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03-5362-4AA8-90EA-2CBF5EA28C23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7CDC-5E0C-4444-B973-F2F1F6A38FBD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8C07-AE0D-4C22-BFD4-4078C0456FD8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55CBCB4-8F64-40BF-8380-5306A395B0AB}" type="datetime1">
              <a:rPr lang="en-US" smtClean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5E7A-4FA5-458A-B0BC-CE7BC09EE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36576"/>
            <a:ext cx="9418320" cy="404164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High Current Pulse  Generator for the Application of Transcranial Magnetic Stimulation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362D1-AFD0-4408-8CA9-707DE718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078223"/>
            <a:ext cx="9418320" cy="235115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Advisor:</a:t>
            </a:r>
          </a:p>
          <a:p>
            <a:pPr algn="ctr"/>
            <a:r>
              <a:rPr lang="en-US" dirty="0"/>
              <a:t>Professor Mani Mina</a:t>
            </a:r>
          </a:p>
          <a:p>
            <a:pPr algn="ctr"/>
            <a:r>
              <a:rPr lang="en-US" dirty="0"/>
              <a:t>Clients: </a:t>
            </a:r>
          </a:p>
          <a:p>
            <a:pPr algn="ctr"/>
            <a:r>
              <a:rPr lang="en-US" dirty="0" err="1"/>
              <a:t>Priyam</a:t>
            </a:r>
            <a:r>
              <a:rPr lang="en-US" dirty="0"/>
              <a:t> Rastogi, Jayaprakash Selvaraj, Neelam </a:t>
            </a:r>
            <a:r>
              <a:rPr lang="en-US" dirty="0" err="1"/>
              <a:t>Prabhu-Gaunkar</a:t>
            </a:r>
            <a:endParaRPr lang="en-US" dirty="0"/>
          </a:p>
          <a:p>
            <a:pPr algn="ctr"/>
            <a:r>
              <a:rPr lang="en-US" dirty="0"/>
              <a:t>Team Members;</a:t>
            </a:r>
          </a:p>
          <a:p>
            <a:pPr algn="ctr"/>
            <a:r>
              <a:rPr lang="en-US" dirty="0"/>
              <a:t>Curtis Richards, Yan Wang </a:t>
            </a:r>
            <a:r>
              <a:rPr lang="en-US"/>
              <a:t>Brian Krkpatrick</a:t>
            </a:r>
            <a:r>
              <a:rPr lang="en-US" dirty="0"/>
              <a:t>, Tania Alvarado, Abdul </a:t>
            </a:r>
            <a:r>
              <a:rPr lang="en-US" dirty="0" err="1"/>
              <a:t>Bahashwan</a:t>
            </a:r>
            <a:r>
              <a:rPr lang="en-US" dirty="0"/>
              <a:t>, Jonathan </a:t>
            </a:r>
            <a:r>
              <a:rPr lang="en-US" dirty="0" err="1"/>
              <a:t>Rothfus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B86EA-C6C5-4448-8F48-28264502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A89E4-6587-4F7A-8C92-0900D676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5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Power Circuit</a:t>
            </a:r>
          </a:p>
        </p:txBody>
      </p:sp>
      <p:pic>
        <p:nvPicPr>
          <p:cNvPr id="3074" name="Picture 2" descr="https://lh6.googleusercontent.com/b8jSViXd_BU8xBragFr93kCWntHKCgUjMyvw-GCerXLWy3BbST-nd0r09aJfgoTo_MxbgOhqS6NqrfDogvkItQAzqOIAjQxAq-811ABUEuCLkIk_VF99MCKpA6HL04RTkePm65d8MCc">
            <a:extLst>
              <a:ext uri="{FF2B5EF4-FFF2-40B4-BE49-F238E27FC236}">
                <a16:creationId xmlns:a16="http://schemas.microsoft.com/office/drawing/2014/main" id="{AEABFDDE-571B-41B9-9926-64E1AED27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8" y="1940560"/>
            <a:ext cx="10644762" cy="37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1B2C9-FE32-484C-8EC7-BAF9A1AD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99CAC-9616-4F94-A525-1A7EAFFD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Rectification Circuit</a:t>
            </a:r>
          </a:p>
        </p:txBody>
      </p:sp>
      <p:pic>
        <p:nvPicPr>
          <p:cNvPr id="4098" name="Picture 2" descr="https://lh6.googleusercontent.com/7okbCZ3a2PDqW75G0tysfsOlyShupHbrAXxWz1u_vYJNcIOLeKhd2Sv2_qL6-_1eW5x7FKQzkUBJ4a8kJKg092Xo5zvZrpZD_a_TckuypkY-BQfTIMH6VsO4ZiwvxjkYCTWmezB-Yhc">
            <a:extLst>
              <a:ext uri="{FF2B5EF4-FFF2-40B4-BE49-F238E27FC236}">
                <a16:creationId xmlns:a16="http://schemas.microsoft.com/office/drawing/2014/main" id="{16DA56BA-6C61-4852-B3FA-88B5DC21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5" y="1765621"/>
            <a:ext cx="9904245" cy="41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7A7E-DF7E-4AD0-9C2C-1F3C3DD6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BB9D-5E69-4E60-B804-55CCC31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4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Technical Challenges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62841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The Secondary and Primary Coils of the Transformer were Electrostatically Isolated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Mounting of Capacitors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Resistor Size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E3A89-D6B4-4F8A-BCCD-B76BC70D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A68E4-05A9-46D7-B6EA-8DB4FE1A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3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Operational Testing Overview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965755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Test to Ensure Everything                                                       was Working as Designed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No Unforeseen Issues                                                                      with Components</a:t>
            </a:r>
          </a:p>
        </p:txBody>
      </p:sp>
      <p:pic>
        <p:nvPicPr>
          <p:cNvPr id="5122" name="Picture 2" descr="https://lh4.googleusercontent.com/93rya4HObGU2heea6XQGnaYHYUUISuuGOsCzPw6_SCsXk0lWSw85AqEVVfc70P3IVQEBmaXOiShzZyQmP0idi00sA2Hywu6nWuRnyvj7pdWpdLqgEAgXPfv9AUmqLqw9H7pkOKbZpMU">
            <a:extLst>
              <a:ext uri="{FF2B5EF4-FFF2-40B4-BE49-F238E27FC236}">
                <a16:creationId xmlns:a16="http://schemas.microsoft.com/office/drawing/2014/main" id="{86B66904-E55D-4B69-8DA6-C635D543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32" y="1965755"/>
            <a:ext cx="4895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468A-2869-43A3-A563-9B3D9850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DF67E-6B5E-49FE-AD36-FEA09158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0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Capacitor Testing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5896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Successfully Charged the Capacitor through			 the Rectification Circuit to 240 V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Accurately Measured the Voltage of 			the Capacitor with an Analog Voltmeter 			        and Digital Multimeter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Charging Time is Approximately 10 seconds</a:t>
            </a:r>
          </a:p>
        </p:txBody>
      </p:sp>
      <p:pic>
        <p:nvPicPr>
          <p:cNvPr id="6147" name="Picture 3" descr="https://lh5.googleusercontent.com/aG7292xiOHlZeIxzjpOeIaBKTa3ijE3FJfMH1b2DIlXeDSeAmWmlmiJMx6vIvTgLM_DVbjwyxRUBdMV_vopiaZ8AvvWKrba-v8jSS7inZte7mBHqmSRzqUaEG-4YRbcr7RExhdnj3Aw">
            <a:extLst>
              <a:ext uri="{FF2B5EF4-FFF2-40B4-BE49-F238E27FC236}">
                <a16:creationId xmlns:a16="http://schemas.microsoft.com/office/drawing/2014/main" id="{9BB28D16-7A49-4F5D-88D5-FF013F5C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7" b="99239" l="1031" r="98625">
                        <a14:foregroundMark x1="8935" y1="27157" x2="8935" y2="27157"/>
                        <a14:foregroundMark x1="17182" y1="26650" x2="17182" y2="26650"/>
                        <a14:foregroundMark x1="2062" y1="28934" x2="2062" y2="28934"/>
                        <a14:foregroundMark x1="1031" y1="58122" x2="1031" y2="58122"/>
                        <a14:foregroundMark x1="8591" y1="71574" x2="8591" y2="71574"/>
                        <a14:foregroundMark x1="11684" y1="36548" x2="11684" y2="36548"/>
                        <a14:foregroundMark x1="91409" y1="40609" x2="91409" y2="40609"/>
                        <a14:foregroundMark x1="98625" y1="27919" x2="98625" y2="27919"/>
                        <a14:foregroundMark x1="96220" y1="70812" x2="96220" y2="70812"/>
                        <a14:foregroundMark x1="86254" y1="59137" x2="86254" y2="59137"/>
                        <a14:foregroundMark x1="84192" y1="55584" x2="84192" y2="55584"/>
                        <a14:foregroundMark x1="87629" y1="69543" x2="87629" y2="69543"/>
                        <a14:foregroundMark x1="84192" y1="81472" x2="84192" y2="81472"/>
                        <a14:foregroundMark x1="79725" y1="69036" x2="79725" y2="69036"/>
                        <a14:foregroundMark x1="79725" y1="69036" x2="79725" y2="69036"/>
                        <a14:foregroundMark x1="79725" y1="69036" x2="78694" y2="85279"/>
                        <a14:foregroundMark x1="78694" y1="85279" x2="92440" y2="76650"/>
                        <a14:foregroundMark x1="92440" y1="76650" x2="88660" y2="62183"/>
                        <a14:foregroundMark x1="88660" y1="62183" x2="75601" y2="73604"/>
                        <a14:foregroundMark x1="75601" y1="73604" x2="70103" y2="86548"/>
                        <a14:foregroundMark x1="70103" y1="86548" x2="57388" y2="56599"/>
                        <a14:foregroundMark x1="57388" y1="56599" x2="66196" y2="21361"/>
                        <a14:foregroundMark x1="71585" y1="22446" x2="75258" y2="53299"/>
                        <a14:foregroundMark x1="75258" y1="53299" x2="69072" y2="49239"/>
                        <a14:foregroundMark x1="30241" y1="30203" x2="15464" y2="25888"/>
                        <a14:foregroundMark x1="15464" y1="25888" x2="14089" y2="23858"/>
                        <a14:foregroundMark x1="92096" y1="73604" x2="85223" y2="87563"/>
                        <a14:foregroundMark x1="85223" y1="87563" x2="51203" y2="86041"/>
                        <a14:foregroundMark x1="51203" y1="86041" x2="37457" y2="79695"/>
                        <a14:foregroundMark x1="37457" y1="79695" x2="16151" y2="56853"/>
                        <a14:foregroundMark x1="16151" y1="56853" x2="14433" y2="52284"/>
                        <a14:foregroundMark x1="5498" y1="47462" x2="8247" y2="80711"/>
                        <a14:foregroundMark x1="8247" y1="80711" x2="10653" y2="83503"/>
                        <a14:foregroundMark x1="6529" y1="88325" x2="67010" y2="80711"/>
                        <a14:foregroundMark x1="67010" y1="80711" x2="86942" y2="83249"/>
                        <a14:foregroundMark x1="86942" y1="83249" x2="76289" y2="95178"/>
                        <a14:foregroundMark x1="76289" y1="95178" x2="45361" y2="93147"/>
                        <a14:foregroundMark x1="45361" y1="93147" x2="27148" y2="87056"/>
                        <a14:foregroundMark x1="98625" y1="99239" x2="66667" y2="73858"/>
                        <a14:foregroundMark x1="40206" y1="41624" x2="27835" y2="33503"/>
                        <a14:foregroundMark x1="27835" y1="33503" x2="25086" y2="30203"/>
                        <a14:foregroundMark x1="95189" y1="27919" x2="76289" y2="21827"/>
                        <a14:foregroundMark x1="56701" y1="23858" x2="26117" y2="24112"/>
                        <a14:foregroundMark x1="26117" y1="24112" x2="19931" y2="21827"/>
                        <a14:foregroundMark x1="17182" y1="95178" x2="17182" y2="95178"/>
                        <a14:foregroundMark x1="14089" y1="88325" x2="18213" y2="96954"/>
                        <a14:foregroundMark x1="23711" y1="95939" x2="8591" y2="97462"/>
                        <a14:foregroundMark x1="8591" y1="97462" x2="3436" y2="87817"/>
                        <a14:backgroundMark x1="62199" y1="13706" x2="62199" y2="13706"/>
                        <a14:backgroundMark x1="72165" y1="18528" x2="57045" y2="15482"/>
                        <a14:backgroundMark x1="57045" y1="15482" x2="57045" y2="14467"/>
                        <a14:backgroundMark x1="72165" y1="15736" x2="65636" y2="13959"/>
                        <a14:backgroundMark x1="68729" y1="8122" x2="68729" y2="13198"/>
                        <a14:backgroundMark x1="72165" y1="7360" x2="65292" y2="9645"/>
                        <a14:backgroundMark x1="73196" y1="13706" x2="61512" y2="13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215470"/>
            <a:ext cx="3200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lh3.googleusercontent.com/Cqh8Y_A7m04rhoU7UUCUmvOFzdyAFsny4gpKmm66pnuSsZPQVkDZz4VZ__cVd0_PEGJ5pVCLlH0pIlX1CMu8vGw90v6eK-lqfdJDccJTrXUefeJ3biy-svQRzXB7tuk0dZsWOPCh3UU">
            <a:extLst>
              <a:ext uri="{FF2B5EF4-FFF2-40B4-BE49-F238E27FC236}">
                <a16:creationId xmlns:a16="http://schemas.microsoft.com/office/drawing/2014/main" id="{B9EFFF8C-776C-4C54-99DB-23079F99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57" y="3946954"/>
            <a:ext cx="34385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3DA15-D8EF-4D9C-A7BB-558701EF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2E86-5AAB-4B96-9256-74391D2D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0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Rectification Testing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5896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Each of Our Rectification Circuits have been Tested without any Faults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Tested Individually Using Function Generator, Oscilloscope, and Voltmeter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3DA15-D8EF-4D9C-A7BB-558701EF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62E86-5AAB-4B96-9256-74391D2D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4AE9D1-1446-48DE-A0A2-D8193D007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40045"/>
              </p:ext>
            </p:extLst>
          </p:nvPr>
        </p:nvGraphicFramePr>
        <p:xfrm>
          <a:off x="259396" y="4419600"/>
          <a:ext cx="1093615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421">
                  <a:extLst>
                    <a:ext uri="{9D8B030D-6E8A-4147-A177-3AD203B41FA5}">
                      <a16:colId xmlns:a16="http://schemas.microsoft.com/office/drawing/2014/main" val="682445214"/>
                    </a:ext>
                  </a:extLst>
                </a:gridCol>
                <a:gridCol w="1736271">
                  <a:extLst>
                    <a:ext uri="{9D8B030D-6E8A-4147-A177-3AD203B41FA5}">
                      <a16:colId xmlns:a16="http://schemas.microsoft.com/office/drawing/2014/main" val="4097633052"/>
                    </a:ext>
                  </a:extLst>
                </a:gridCol>
                <a:gridCol w="1521135">
                  <a:extLst>
                    <a:ext uri="{9D8B030D-6E8A-4147-A177-3AD203B41FA5}">
                      <a16:colId xmlns:a16="http://schemas.microsoft.com/office/drawing/2014/main" val="3315270707"/>
                    </a:ext>
                  </a:extLst>
                </a:gridCol>
                <a:gridCol w="1585502">
                  <a:extLst>
                    <a:ext uri="{9D8B030D-6E8A-4147-A177-3AD203B41FA5}">
                      <a16:colId xmlns:a16="http://schemas.microsoft.com/office/drawing/2014/main" val="2553045627"/>
                    </a:ext>
                  </a:extLst>
                </a:gridCol>
                <a:gridCol w="1857064">
                  <a:extLst>
                    <a:ext uri="{9D8B030D-6E8A-4147-A177-3AD203B41FA5}">
                      <a16:colId xmlns:a16="http://schemas.microsoft.com/office/drawing/2014/main" val="1949067037"/>
                    </a:ext>
                  </a:extLst>
                </a:gridCol>
                <a:gridCol w="1263417">
                  <a:extLst>
                    <a:ext uri="{9D8B030D-6E8A-4147-A177-3AD203B41FA5}">
                      <a16:colId xmlns:a16="http://schemas.microsoft.com/office/drawing/2014/main" val="891581017"/>
                    </a:ext>
                  </a:extLst>
                </a:gridCol>
                <a:gridCol w="1549346">
                  <a:extLst>
                    <a:ext uri="{9D8B030D-6E8A-4147-A177-3AD203B41FA5}">
                      <a16:colId xmlns:a16="http://schemas.microsoft.com/office/drawing/2014/main" val="3853714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Rectifier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Capacitance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Resistance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Amplitude  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 err="1">
                          <a:solidFill>
                            <a:schemeClr val="bg1"/>
                          </a:solidFill>
                        </a:rPr>
                        <a:t>rms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D.C. Output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µF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</a:t>
                      </a:r>
                      <a:r>
                        <a:rPr lang="en-US" dirty="0" err="1"/>
                        <a:t>kOhms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Hz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3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µF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</a:t>
                      </a:r>
                      <a:r>
                        <a:rPr lang="en-US" dirty="0" err="1"/>
                        <a:t>kOhms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Hz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9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µF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</a:t>
                      </a:r>
                      <a:r>
                        <a:rPr lang="en-US" dirty="0" err="1"/>
                        <a:t>kOhms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Hz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 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07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IGBT Testing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5896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Sent a Square Wave into the Gate 			        with a D.C. Source as Input and 			            Recorded the Output with the use of an Oscilloscope</a:t>
            </a:r>
          </a:p>
        </p:txBody>
      </p:sp>
      <p:pic>
        <p:nvPicPr>
          <p:cNvPr id="8194" name="Picture 2" descr="https://lh5.googleusercontent.com/ry-Wv9ooWTp0E5Jv90ei2PEK9OonOHqjp1t7Qydw_l5C8EqIRlE2VBTMqeBZzWDeCeRuNIafPxgyXulMisoBsG7WTGB9o_cO2Zr_IdBMATDPo6NxRLaf5j5JasyPeul2CemjuGySbDc">
            <a:extLst>
              <a:ext uri="{FF2B5EF4-FFF2-40B4-BE49-F238E27FC236}">
                <a16:creationId xmlns:a16="http://schemas.microsoft.com/office/drawing/2014/main" id="{BA9A06A7-6B01-467C-9B19-A9D4C866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43" y="504610"/>
            <a:ext cx="35147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6.googleusercontent.com/h5DRuSp59vmaFab13M5TtqU4Vv9t08i54Vts1Segs0WMYxicuwB0sLydS2tQQAZnVyZvttAtqZGVq6ZFwpMKXgeBEncXRXPcgD0llbKaHAkUMTtKvcOHAmBAPeyQeiH4zxnsuuguKcE">
            <a:extLst>
              <a:ext uri="{FF2B5EF4-FFF2-40B4-BE49-F238E27FC236}">
                <a16:creationId xmlns:a16="http://schemas.microsoft.com/office/drawing/2014/main" id="{C3E63E9F-2D14-4C51-9DEA-7B282B64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80" y="3678508"/>
            <a:ext cx="3954629" cy="29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5.googleusercontent.com/z_vrmW9w-QO680b460pcIE57oKNFww0aAFkx93hHBu14BT2OlpnkH4yO17NqpszLnGfolt4OQ6_9XuILVpfzuj19LvxAXeBz8UIZ_SHD-rjmTkoXsKMkBgq6aH6mdCWIfC1W3QbKs_w">
            <a:extLst>
              <a:ext uri="{FF2B5EF4-FFF2-40B4-BE49-F238E27FC236}">
                <a16:creationId xmlns:a16="http://schemas.microsoft.com/office/drawing/2014/main" id="{CA83C0F2-D221-4DCE-B9ED-B3DC6631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35" y="3556430"/>
            <a:ext cx="41243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2C016-9172-4874-89D6-03A59EEA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5A054-8F99-448F-88E8-B0BAFA9C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Output</a:t>
            </a:r>
          </a:p>
        </p:txBody>
      </p:sp>
      <p:pic>
        <p:nvPicPr>
          <p:cNvPr id="12" name="Picture 2" descr="https://lh6.googleusercontent.com/1Iun9lMt1uHl2Q7otWv3n8pPRS_EMLJb0yUoB7tjbeE_q7V_VB_9nRgKRjoIwY07kE_msetneKgaG1bVzSdwlpdUgXY2EznDu2GCrdB4gz63Kyh7dWuIiBH3tUpRx-2YsDKptkthBWI">
            <a:extLst>
              <a:ext uri="{FF2B5EF4-FFF2-40B4-BE49-F238E27FC236}">
                <a16:creationId xmlns:a16="http://schemas.microsoft.com/office/drawing/2014/main" id="{0F7F162A-9F4F-49E6-90D5-D7AD660F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2" y="1541032"/>
            <a:ext cx="5488696" cy="41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31574-76C9-400D-A24C-BCDA4171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475CA5-11F5-4064-8C15-1C04FE40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17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81BDFAB7-3A92-4B11-BA5D-3F6587BFB2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9918" y="945818"/>
            <a:ext cx="3810000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Project Milestones &amp; Schedule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965755"/>
            <a:ext cx="8595360" cy="43513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Circuit Design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Completed Week 8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Components and Budget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Approved Week 9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Components Received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Week 11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Circuit Wiring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Completed Week 14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Operational Testing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Completed Week 15</a:t>
            </a:r>
          </a:p>
        </p:txBody>
      </p:sp>
      <p:pic>
        <p:nvPicPr>
          <p:cNvPr id="7170" name="Picture 2" descr="https://lh6.googleusercontent.com/tEnjl3peWt0kFd27i7gJNwKgi3txco2qPrGnI52Fzt7FfZj_eaACrx5Y9uJmEeE_4wWx4gUanZOxZhQ5ULjPKm50B86K-JzUBQKTuz34P1S0CL7dBeN4lDUgK7gTJEj5eN5sf7I4xNw">
            <a:extLst>
              <a:ext uri="{FF2B5EF4-FFF2-40B4-BE49-F238E27FC236}">
                <a16:creationId xmlns:a16="http://schemas.microsoft.com/office/drawing/2014/main" id="{E2F011ED-D28F-48AF-8D0D-6F369324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23" y="1965755"/>
            <a:ext cx="62198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F749F-4DAC-48B3-B1AE-8F33713F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9C03C-989C-4E20-866C-BEBED0CF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8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Fall Schedule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399AF-94DE-475C-B1B9-497ED47F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7F1C-643B-4D1B-BDE3-17F5C47F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8F504-B39A-48BF-9FF2-A92ABBB7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2037525"/>
            <a:ext cx="11125200" cy="32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7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546A-F0FC-4A78-A1B3-713B9A2A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81757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Sub-Teams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1649-AC7B-4923-BDD5-35D2B958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186" y="1402933"/>
            <a:ext cx="8595360" cy="43513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Power Circuit: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Curtis Richards, Tania Alvarado, Abdul </a:t>
            </a:r>
            <a:r>
              <a:rPr lang="en-US" sz="2000" dirty="0" err="1">
                <a:solidFill>
                  <a:schemeClr val="tx2"/>
                </a:solidFill>
              </a:rPr>
              <a:t>Bahashwan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Rectification Circuit: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Yan Wang, Brian Kirkpatrick, Abdul </a:t>
            </a:r>
            <a:r>
              <a:rPr lang="en-US" sz="2000" dirty="0" err="1">
                <a:solidFill>
                  <a:schemeClr val="tx2"/>
                </a:solidFill>
              </a:rPr>
              <a:t>Bahashwan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Micro-Controller Team: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Jonathon </a:t>
            </a:r>
            <a:r>
              <a:rPr lang="en-US" sz="2000" dirty="0" err="1">
                <a:solidFill>
                  <a:schemeClr val="tx2"/>
                </a:solidFill>
              </a:rPr>
              <a:t>Rothfus</a:t>
            </a:r>
            <a:r>
              <a:rPr lang="en-US" sz="2000" dirty="0">
                <a:solidFill>
                  <a:schemeClr val="tx2"/>
                </a:solidFill>
              </a:rPr>
              <a:t>, Brian Kirkpatrick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Chassis Team: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Tania </a:t>
            </a:r>
            <a:r>
              <a:rPr lang="en-US" sz="2000" dirty="0" err="1">
                <a:solidFill>
                  <a:schemeClr val="tx2"/>
                </a:solidFill>
              </a:rPr>
              <a:t>Albarado</a:t>
            </a:r>
            <a:r>
              <a:rPr lang="en-US" sz="2000" dirty="0">
                <a:solidFill>
                  <a:schemeClr val="tx2"/>
                </a:solidFill>
              </a:rPr>
              <a:t>, Yan Wang, Curtis Richards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6D28-A41A-4535-8CD2-DF35DE5B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E8F8-6E86-47D9-A62A-2999544D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2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C13A-647B-4600-9CDD-8773410C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526890"/>
            <a:ext cx="9692640" cy="580422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8EAF1-4636-4F6F-96C7-12FA4F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D4E29-6CC2-4922-995B-D60BE883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6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8EAF1-4636-4F6F-96C7-12FA4F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D4E29-6CC2-4922-995B-D60BE883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A5C554-21FF-4198-AA11-85076B522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265" y="184450"/>
            <a:ext cx="3949700" cy="37068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 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F5C8E55-E9AD-443C-BDE3-6CE11A9A5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69" y="606417"/>
            <a:ext cx="10647277" cy="6091"/>
          </a:xfrm>
          <a:prstGeom prst="line">
            <a:avLst/>
          </a:prstGeom>
          <a:noFill/>
          <a:ln w="114300">
            <a:solidFill>
              <a:schemeClr val="tx2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1C7207B-95CD-45A0-B05D-F6C1BF14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8" y="1098745"/>
            <a:ext cx="381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669DACB9-7703-429D-BB97-1539AF5A5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053" y="618518"/>
            <a:ext cx="0" cy="5994400"/>
          </a:xfrm>
          <a:prstGeom prst="line">
            <a:avLst/>
          </a:prstGeom>
          <a:noFill/>
          <a:ln w="539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9486FE6B-8427-44D4-B478-4A75F47E9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5" y="5668297"/>
            <a:ext cx="47274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Members:</a:t>
            </a: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Advisor: </a:t>
            </a: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Mani Mina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Clients: </a:t>
            </a: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Priyam</a:t>
            </a: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Rastogi, Jayaprakash Selvaraj, Neelam </a:t>
            </a:r>
            <a:r>
              <a:rPr lang="en-US" alt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Prabhu-Gaunkar</a:t>
            </a:r>
            <a:endParaRPr lang="en-US" alt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</a:t>
            </a: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Curtis Richards, Yan Wang, Brian Kirkpatrick, Tania Alvarado, Abdul </a:t>
            </a:r>
            <a:r>
              <a:rPr lang="en-US" alt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Bahashwan</a:t>
            </a: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Jonathan </a:t>
            </a:r>
            <a:r>
              <a:rPr lang="en-US" alt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Rothfus</a:t>
            </a:r>
            <a:endParaRPr lang="en-US" alt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C4C7D14C-7C14-4155-8799-4D437738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65" y="35308"/>
            <a:ext cx="5278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Date: January, 14 2018    End Date: Dec 12, 2018 </a:t>
            </a:r>
            <a:r>
              <a:rPr lang="en-US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24, 2017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77052A3-BAE4-4869-8319-312402ED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5" y="2446802"/>
            <a:ext cx="40093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EA59C31-D8D3-42C6-8F51-68B036142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52" y="4340332"/>
            <a:ext cx="4627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50000"/>
              </a:spcBef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50000"/>
              </a:spcBef>
            </a:pP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3A01803A-4A61-4555-BE92-C7315214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626" y="5875329"/>
            <a:ext cx="45787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Controlling Circuit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and Test Biphasic Machine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51AC3322-875D-4021-B679-AE2D21CE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90" y="931508"/>
            <a:ext cx="57824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50000"/>
              </a:spcBef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AAFD98E-D4CD-44F3-BEFF-3EDF202D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363" y="897052"/>
            <a:ext cx="4469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Diagram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C489A463-1D7B-4973-A288-DFA27FA8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626" y="5631606"/>
            <a:ext cx="40093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Semester;</a:t>
            </a:r>
            <a:r>
              <a:rPr lang="en-US" alt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41888D-F0CB-43BC-9178-B3BDD44ECBBB}"/>
              </a:ext>
            </a:extLst>
          </p:cNvPr>
          <p:cNvSpPr/>
          <p:nvPr/>
        </p:nvSpPr>
        <p:spPr>
          <a:xfrm>
            <a:off x="5362363" y="1581572"/>
            <a:ext cx="1329021" cy="5839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Wall Outlet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FD9ED3-5E3C-4035-884B-2D3BDE8558C9}"/>
              </a:ext>
            </a:extLst>
          </p:cNvPr>
          <p:cNvSpPr/>
          <p:nvPr/>
        </p:nvSpPr>
        <p:spPr>
          <a:xfrm>
            <a:off x="6899414" y="1576073"/>
            <a:ext cx="1525106" cy="5839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Rectification Circuit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F6A31A-40B2-4820-8B6A-706F8E24B939}"/>
              </a:ext>
            </a:extLst>
          </p:cNvPr>
          <p:cNvSpPr/>
          <p:nvPr/>
        </p:nvSpPr>
        <p:spPr>
          <a:xfrm>
            <a:off x="8655062" y="1581572"/>
            <a:ext cx="1293657" cy="5839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Power Circuit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A6B3E2-2B7B-4102-B8CA-53BD22F4376A}"/>
              </a:ext>
            </a:extLst>
          </p:cNvPr>
          <p:cNvSpPr/>
          <p:nvPr/>
        </p:nvSpPr>
        <p:spPr>
          <a:xfrm>
            <a:off x="10190999" y="1581572"/>
            <a:ext cx="1293657" cy="5839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Output/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Coils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4918FD-B371-495E-860F-52ACA543B0B8}"/>
              </a:ext>
            </a:extLst>
          </p:cNvPr>
          <p:cNvSpPr/>
          <p:nvPr/>
        </p:nvSpPr>
        <p:spPr>
          <a:xfrm>
            <a:off x="8565828" y="2751981"/>
            <a:ext cx="1293657" cy="5839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Micro-Controller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1466FE5-0579-4909-BED7-DEE65577BD63}"/>
              </a:ext>
            </a:extLst>
          </p:cNvPr>
          <p:cNvSpPr/>
          <p:nvPr/>
        </p:nvSpPr>
        <p:spPr>
          <a:xfrm>
            <a:off x="8484299" y="1779871"/>
            <a:ext cx="120626" cy="1311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DE21AFA-CC49-4E31-B203-B5A0A044E544}"/>
              </a:ext>
            </a:extLst>
          </p:cNvPr>
          <p:cNvSpPr/>
          <p:nvPr/>
        </p:nvSpPr>
        <p:spPr>
          <a:xfrm>
            <a:off x="6742505" y="1779871"/>
            <a:ext cx="120626" cy="1311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1B74755-0279-4B4B-8E83-BDF8D9183355}"/>
              </a:ext>
            </a:extLst>
          </p:cNvPr>
          <p:cNvSpPr/>
          <p:nvPr/>
        </p:nvSpPr>
        <p:spPr>
          <a:xfrm>
            <a:off x="10005295" y="1779871"/>
            <a:ext cx="120626" cy="1311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FEAC8AE-1DBD-4DDA-A881-CAEC4AA67BB4}"/>
              </a:ext>
            </a:extLst>
          </p:cNvPr>
          <p:cNvSpPr/>
          <p:nvPr/>
        </p:nvSpPr>
        <p:spPr>
          <a:xfrm rot="16200000">
            <a:off x="6287728" y="2457608"/>
            <a:ext cx="1007207" cy="11271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BD51F2E-5B69-4471-B38D-D07391E7BC06}"/>
              </a:ext>
            </a:extLst>
          </p:cNvPr>
          <p:cNvSpPr/>
          <p:nvPr/>
        </p:nvSpPr>
        <p:spPr>
          <a:xfrm rot="10800000">
            <a:off x="6995296" y="2982034"/>
            <a:ext cx="1422927" cy="1311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4FC05D6-25D7-467C-9DB7-BD613B42C2D8}"/>
              </a:ext>
            </a:extLst>
          </p:cNvPr>
          <p:cNvSpPr/>
          <p:nvPr/>
        </p:nvSpPr>
        <p:spPr>
          <a:xfrm rot="16200000">
            <a:off x="9553548" y="2402402"/>
            <a:ext cx="1007207" cy="11271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C5C83EA-40E0-4AEC-B8A2-B442E14A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27" y="984989"/>
            <a:ext cx="4469345" cy="25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Requirements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Peak Current 2000 Amperes Sustained for 400 Microseconds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Rise or Fall Time of 100 Microseconds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Machine Powered by a 120V</a:t>
            </a:r>
            <a:r>
              <a:rPr lang="en-US" sz="1100" baseline="-25000" dirty="0">
                <a:solidFill>
                  <a:schemeClr val="tx2"/>
                </a:solidFill>
              </a:rPr>
              <a:t>rms</a:t>
            </a:r>
            <a:r>
              <a:rPr lang="en-US" sz="1100" dirty="0">
                <a:solidFill>
                  <a:schemeClr val="tx2"/>
                </a:solidFill>
              </a:rPr>
              <a:t> Wall Outlet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10 Pulses a Minute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Graphical User Interface (G.U.I)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Machine can Accept a Wide Range of Inductive Coil Design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F6A9AB31-07F5-41D7-8833-87F03890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16" y="3486832"/>
            <a:ext cx="44693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https://lh6.googleusercontent.com/1Iun9lMt1uHl2Q7otWv3n8pPRS_EMLJb0yUoB7tjbeE_q7V_VB_9nRgKRjoIwY07kE_msetneKgaG1bVzSdwlpdUgXY2EznDu2GCrdB4gz63Kyh7dWuIiBH3tUpRx-2YsDKptkthBWI">
            <a:extLst>
              <a:ext uri="{FF2B5EF4-FFF2-40B4-BE49-F238E27FC236}">
                <a16:creationId xmlns:a16="http://schemas.microsoft.com/office/drawing/2014/main" id="{12167C5D-90F7-4FAD-B0F7-A6723D43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29" y="3707092"/>
            <a:ext cx="2520356" cy="1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7">
            <a:extLst>
              <a:ext uri="{FF2B5EF4-FFF2-40B4-BE49-F238E27FC236}">
                <a16:creationId xmlns:a16="http://schemas.microsoft.com/office/drawing/2014/main" id="{8F688B8C-546A-429A-818E-FF8F4E8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65" y="3256803"/>
            <a:ext cx="4469345" cy="25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Non-Functional Requirements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Multiple Rectifiers are Available for Backup in the Event of Damage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User Friendly G.U.I.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Heavy Duty Chassis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Built in Analog Voltmeter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Fans to Increase Circuit Cooling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2"/>
                </a:solidFill>
              </a:rPr>
              <a:t>Less Expensive than Similar Generators on the Market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A47BD616-AD8D-469D-9B86-07CE36ADFC62}"/>
              </a:ext>
            </a:extLst>
          </p:cNvPr>
          <p:cNvSpPr txBox="1">
            <a:spLocks/>
          </p:cNvSpPr>
          <p:nvPr/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SDDEC04     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359108EE-69B6-4A12-896D-2C9CB763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845" y="-146039"/>
            <a:ext cx="4599472" cy="6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Name: High Current Pulse Generator for the use of Transcranial Magnetic Stimulation. </a:t>
            </a:r>
          </a:p>
        </p:txBody>
      </p:sp>
    </p:spTree>
    <p:extLst>
      <p:ext uri="{BB962C8B-B14F-4D97-AF65-F5344CB8AC3E}">
        <p14:creationId xmlns:p14="http://schemas.microsoft.com/office/powerpoint/2010/main" val="354336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C805-137A-4BDC-9E9E-4D00E86C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Block Diagram of Circuit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99704-4AAD-4549-AE32-CD174EF14DEE}"/>
              </a:ext>
            </a:extLst>
          </p:cNvPr>
          <p:cNvSpPr/>
          <p:nvPr/>
        </p:nvSpPr>
        <p:spPr>
          <a:xfrm>
            <a:off x="354329" y="2245836"/>
            <a:ext cx="2357628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Wall Outlet/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DB2E84-2FA8-4849-A101-07C930E23E69}"/>
              </a:ext>
            </a:extLst>
          </p:cNvPr>
          <p:cNvSpPr/>
          <p:nvPr/>
        </p:nvSpPr>
        <p:spPr>
          <a:xfrm>
            <a:off x="3252597" y="2245836"/>
            <a:ext cx="2357628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Rectification Circuit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B3A31-8E48-467E-8DA5-349536ED70A5}"/>
              </a:ext>
            </a:extLst>
          </p:cNvPr>
          <p:cNvSpPr/>
          <p:nvPr/>
        </p:nvSpPr>
        <p:spPr>
          <a:xfrm>
            <a:off x="5941315" y="2245836"/>
            <a:ext cx="2357628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Power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666A5-FD1F-497F-85D6-96ED5F0AAE8F}"/>
              </a:ext>
            </a:extLst>
          </p:cNvPr>
          <p:cNvSpPr/>
          <p:nvPr/>
        </p:nvSpPr>
        <p:spPr>
          <a:xfrm>
            <a:off x="8630033" y="2245836"/>
            <a:ext cx="2357628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Output/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Coils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37F64-06F2-4B93-B995-143C61AD1530}"/>
              </a:ext>
            </a:extLst>
          </p:cNvPr>
          <p:cNvSpPr/>
          <p:nvPr/>
        </p:nvSpPr>
        <p:spPr>
          <a:xfrm>
            <a:off x="5941315" y="4052256"/>
            <a:ext cx="2357628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Micro-Controller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71DE628-AB8C-4371-8B18-F754C08A5CBD}"/>
              </a:ext>
            </a:extLst>
          </p:cNvPr>
          <p:cNvSpPr/>
          <p:nvPr/>
        </p:nvSpPr>
        <p:spPr>
          <a:xfrm>
            <a:off x="5665852" y="2600325"/>
            <a:ext cx="219836" cy="20542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FB71BB-CCFC-494A-AB3D-BC4325AB9786}"/>
              </a:ext>
            </a:extLst>
          </p:cNvPr>
          <p:cNvSpPr/>
          <p:nvPr/>
        </p:nvSpPr>
        <p:spPr>
          <a:xfrm>
            <a:off x="2867216" y="2600325"/>
            <a:ext cx="219836" cy="20542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687348-82DC-4D0D-8B50-D86C988195E9}"/>
              </a:ext>
            </a:extLst>
          </p:cNvPr>
          <p:cNvSpPr/>
          <p:nvPr/>
        </p:nvSpPr>
        <p:spPr>
          <a:xfrm>
            <a:off x="8354570" y="2600325"/>
            <a:ext cx="219836" cy="20542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3C7C69D-EF52-4F04-A1B3-442F7052D5D4}"/>
              </a:ext>
            </a:extLst>
          </p:cNvPr>
          <p:cNvSpPr/>
          <p:nvPr/>
        </p:nvSpPr>
        <p:spPr>
          <a:xfrm rot="16200000">
            <a:off x="2181288" y="3619321"/>
            <a:ext cx="1577275" cy="20542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EAD3588-7638-49DE-BFF9-B853E5DC188A}"/>
              </a:ext>
            </a:extLst>
          </p:cNvPr>
          <p:cNvSpPr/>
          <p:nvPr/>
        </p:nvSpPr>
        <p:spPr>
          <a:xfrm rot="10800000">
            <a:off x="3072636" y="4406746"/>
            <a:ext cx="2593216" cy="20542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970F183-6093-425D-98E2-90F4C9C70E73}"/>
              </a:ext>
            </a:extLst>
          </p:cNvPr>
          <p:cNvSpPr/>
          <p:nvPr/>
        </p:nvSpPr>
        <p:spPr>
          <a:xfrm rot="16200000">
            <a:off x="7675851" y="3612038"/>
            <a:ext cx="1577275" cy="20542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0D87822-E2F3-46AE-8347-A395E13D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87BAAC1-ABC8-4609-9843-0BE787EA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9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Functional Requirements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62841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Peak Current 2000 Amperes Sustained for 400 Microseconds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Rise or Fall Time of 100 Microseconds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Machine Powered by a 120V</a:t>
            </a:r>
            <a:r>
              <a:rPr lang="en-US" sz="2200" baseline="-25000" dirty="0">
                <a:solidFill>
                  <a:schemeClr val="tx2"/>
                </a:solidFill>
              </a:rPr>
              <a:t>rms</a:t>
            </a:r>
            <a:r>
              <a:rPr lang="en-US" sz="2200" dirty="0">
                <a:solidFill>
                  <a:schemeClr val="tx2"/>
                </a:solidFill>
              </a:rPr>
              <a:t> Wall Outlet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10 Pulses a Minute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Graphical User Interface (G.U.I)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Machine can Accept a Wide Range of Inductive Coil Designs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2EE3C-54A5-4F28-A19A-B1BC564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94494-6294-4AE9-BBB8-080E8132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4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Non-Functional Requirements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628412"/>
            <a:ext cx="8595360" cy="43513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Multiple Rectifiers are Available for Backup in the Event of Damage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User Friendly G.U.I.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Heavy Duty Chassis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Built in Analog Voltmeter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Fans to Increase Circuit Cooling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Less Expensive than Similar Generators on the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272FF-16C2-4DC0-B076-7F94E3E3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0FC78-8EAE-4B2D-975C-8588CAD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Market Survey and Cost Analysis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62841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Cost Calculations Include Components and Labor Overhead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Benchmarked Machine is Based off of Devices Currently used for Lab Testing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Estimated Cost Reduction of 90% per unit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52BC7-5F73-4D31-8CB3-D9FB7963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9A90-B22E-40A3-859F-D5E5ADFB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5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Micro-Controller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4AD81F-1986-43E5-AC9D-87495A8B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52" y="1628412"/>
            <a:ext cx="8595360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Essential Functionality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Relay Control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IGBT Control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Desired Functionality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Switch Waveform Types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Switch Current Levels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Monitor IGBT Temperature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16042-8350-4853-8903-AAC8227E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53DE5-2122-43B4-94A6-423C0CF5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8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Micro-Controller System Diagram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lh5.googleusercontent.com/5h3erWQaEXTdE-KkR1jlt7qio21YTtwVRvvHgtJKr2_7BiRb8G-ayX8tW3d6sTyAMCG42z3NrCiKqNDYIfwhL0k5hJfwwq_nGeifAUhYxcZaMHU_0-FAn9lNBouO4ZXo8KSEV_HatCk">
            <a:extLst>
              <a:ext uri="{FF2B5EF4-FFF2-40B4-BE49-F238E27FC236}">
                <a16:creationId xmlns:a16="http://schemas.microsoft.com/office/drawing/2014/main" id="{97D48FEC-B072-4138-8EEF-ACF87151E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6" b="89840" l="2733" r="94647">
                        <a14:foregroundMark x1="6606" y1="51070" x2="6606" y2="51070"/>
                        <a14:foregroundMark x1="2847" y1="49733" x2="2847" y2="49733"/>
                        <a14:foregroundMark x1="94647" y1="53476" x2="94647" y2="53476"/>
                        <a14:foregroundMark x1="50342" y1="87433" x2="50342" y2="87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8" y="1541032"/>
            <a:ext cx="10429464" cy="44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7BB80-8DD5-45A3-A2CF-A155642B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D39D3-3BBE-4A8C-997E-D0E45639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0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DEED-1D06-4560-A9BE-96C8C98E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15470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G.U.I. Concept</a:t>
            </a:r>
          </a:p>
        </p:txBody>
      </p:sp>
      <p:pic>
        <p:nvPicPr>
          <p:cNvPr id="2050" name="Picture 2" descr="https://lh4.googleusercontent.com/S0hkkp6j8UHkK4mxXXxxaZLrkCkDwJv45g5h7uhdIsqVksUV1P8YuCYZ1vt60NKTXENROYc4xC7NfTcAqwLJ70mtF-HtH0C6EaRDEsaCpOolxLm9eYpa-4Kw9nlOwU93jI-4DQ09I1A">
            <a:extLst>
              <a:ext uri="{FF2B5EF4-FFF2-40B4-BE49-F238E27FC236}">
                <a16:creationId xmlns:a16="http://schemas.microsoft.com/office/drawing/2014/main" id="{6DFB1908-09C8-4EAE-9925-6EBEA53C6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4" y="1872456"/>
            <a:ext cx="72961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5092D-A5E3-4B31-BA6E-E64CDCB6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SDDEC04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8816E-FF01-4E30-99A2-79628EB4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6980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4215</TotalTime>
  <Words>689</Words>
  <Application>Microsoft Office PowerPoint</Application>
  <PresentationFormat>Widescreen</PresentationFormat>
  <Paragraphs>229</Paragraphs>
  <Slides>21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Wingdings 2</vt:lpstr>
      <vt:lpstr>View</vt:lpstr>
      <vt:lpstr>High Current Pulse  Generator for the Application of Transcranial Magnetic Stimulation</vt:lpstr>
      <vt:lpstr>Sub-Teams</vt:lpstr>
      <vt:lpstr>Block Diagram of Circuit</vt:lpstr>
      <vt:lpstr>Functional Requirements</vt:lpstr>
      <vt:lpstr>Non-Functional Requirements</vt:lpstr>
      <vt:lpstr>Market Survey and Cost Analysis</vt:lpstr>
      <vt:lpstr>Micro-Controller</vt:lpstr>
      <vt:lpstr>Micro-Controller System Diagram</vt:lpstr>
      <vt:lpstr>G.U.I. Concept</vt:lpstr>
      <vt:lpstr>Power Circuit</vt:lpstr>
      <vt:lpstr>Rectification Circuit</vt:lpstr>
      <vt:lpstr>Technical Challenges</vt:lpstr>
      <vt:lpstr>Operational Testing Overview</vt:lpstr>
      <vt:lpstr>Capacitor Testing</vt:lpstr>
      <vt:lpstr>Rectification Testing</vt:lpstr>
      <vt:lpstr>IGBT Testing</vt:lpstr>
      <vt:lpstr>Output</vt:lpstr>
      <vt:lpstr>Project Milestones &amp; Schedule</vt:lpstr>
      <vt:lpstr>Fall Schedule</vt:lpstr>
      <vt:lpstr>Questions</vt:lpstr>
      <vt:lpstr>Executive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The Flow of Energy</dc:title>
  <dc:creator>Curtis Richards</dc:creator>
  <cp:lastModifiedBy>Curtis Richards</cp:lastModifiedBy>
  <cp:revision>59</cp:revision>
  <dcterms:created xsi:type="dcterms:W3CDTF">2017-10-30T15:16:29Z</dcterms:created>
  <dcterms:modified xsi:type="dcterms:W3CDTF">2018-04-23T13:58:57Z</dcterms:modified>
</cp:coreProperties>
</file>